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9" r:id="rId6"/>
    <p:sldId id="264" r:id="rId7"/>
    <p:sldId id="268" r:id="rId8"/>
    <p:sldId id="269" r:id="rId9"/>
    <p:sldId id="270" r:id="rId10"/>
    <p:sldId id="262" r:id="rId11"/>
    <p:sldId id="271" r:id="rId12"/>
    <p:sldId id="267" r:id="rId13"/>
    <p:sldId id="278" r:id="rId14"/>
    <p:sldId id="277" r:id="rId15"/>
    <p:sldId id="260" r:id="rId16"/>
    <p:sldId id="279"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B1C6"/>
    <a:srgbClr val="7A45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347F96-CC46-4E59-A60C-E8C681E110DE}" type="doc">
      <dgm:prSet loTypeId="urn:microsoft.com/office/officeart/2005/8/layout/arrow5" loCatId="relationship" qsTypeId="urn:microsoft.com/office/officeart/2005/8/quickstyle/simple4" qsCatId="simple" csTypeId="urn:microsoft.com/office/officeart/2005/8/colors/accent1_2" csCatId="accent1" phldr="1"/>
      <dgm:spPr/>
      <dgm:t>
        <a:bodyPr/>
        <a:lstStyle/>
        <a:p>
          <a:endParaRPr lang="en-US"/>
        </a:p>
      </dgm:t>
    </dgm:pt>
    <dgm:pt modelId="{48E79260-CEF2-4A89-9CA5-95F3B27C7240}">
      <dgm:prSet/>
      <dgm:spPr>
        <a:noFill/>
        <a:ln>
          <a:solidFill>
            <a:schemeClr val="tx1"/>
          </a:solidFill>
        </a:ln>
      </dgm:spPr>
      <dgm:t>
        <a:bodyPr/>
        <a:lstStyle/>
        <a:p>
          <a:r>
            <a:rPr lang="nl-NL" b="1" dirty="0">
              <a:solidFill>
                <a:schemeClr val="tx1"/>
              </a:solidFill>
            </a:rPr>
            <a:t>Vragen die overblijven:</a:t>
          </a:r>
          <a:endParaRPr lang="en-US" dirty="0">
            <a:solidFill>
              <a:schemeClr val="tx1"/>
            </a:solidFill>
          </a:endParaRPr>
        </a:p>
      </dgm:t>
    </dgm:pt>
    <dgm:pt modelId="{E1728CFD-5ED1-4CB7-B195-2B2A39DAB885}" type="parTrans" cxnId="{69A22C4F-E222-414A-88AF-BB4D1A65E337}">
      <dgm:prSet/>
      <dgm:spPr/>
      <dgm:t>
        <a:bodyPr/>
        <a:lstStyle/>
        <a:p>
          <a:endParaRPr lang="en-US"/>
        </a:p>
      </dgm:t>
    </dgm:pt>
    <dgm:pt modelId="{30849A15-B3CC-4B7E-B8D4-692ED7FD8555}" type="sibTrans" cxnId="{69A22C4F-E222-414A-88AF-BB4D1A65E337}">
      <dgm:prSet/>
      <dgm:spPr/>
      <dgm:t>
        <a:bodyPr/>
        <a:lstStyle/>
        <a:p>
          <a:endParaRPr lang="en-US"/>
        </a:p>
      </dgm:t>
    </dgm:pt>
    <dgm:pt modelId="{947D6036-11B9-4F50-B859-B353E706327B}">
      <dgm:prSet/>
      <dgm:spPr>
        <a:noFill/>
        <a:ln>
          <a:solidFill>
            <a:schemeClr val="tx1"/>
          </a:solidFill>
        </a:ln>
      </dgm:spPr>
      <dgm:t>
        <a:bodyPr/>
        <a:lstStyle/>
        <a:p>
          <a:r>
            <a:rPr lang="nl-NL" b="1" dirty="0">
              <a:solidFill>
                <a:schemeClr val="tx1"/>
              </a:solidFill>
            </a:rPr>
            <a:t>Wat is er gebeurd met Amber?</a:t>
          </a:r>
          <a:endParaRPr lang="en-US" dirty="0">
            <a:solidFill>
              <a:schemeClr val="tx1"/>
            </a:solidFill>
          </a:endParaRPr>
        </a:p>
      </dgm:t>
    </dgm:pt>
    <dgm:pt modelId="{CCD29AA0-2213-4DE1-933E-96B0569A4193}" type="parTrans" cxnId="{468FA501-13CE-4EC6-A0B7-5273D131FB4D}">
      <dgm:prSet/>
      <dgm:spPr/>
      <dgm:t>
        <a:bodyPr/>
        <a:lstStyle/>
        <a:p>
          <a:endParaRPr lang="en-US"/>
        </a:p>
      </dgm:t>
    </dgm:pt>
    <dgm:pt modelId="{98CD8901-DF1A-423C-A68C-B23842E562F1}" type="sibTrans" cxnId="{468FA501-13CE-4EC6-A0B7-5273D131FB4D}">
      <dgm:prSet/>
      <dgm:spPr/>
      <dgm:t>
        <a:bodyPr/>
        <a:lstStyle/>
        <a:p>
          <a:endParaRPr lang="en-US"/>
        </a:p>
      </dgm:t>
    </dgm:pt>
    <dgm:pt modelId="{FB178A34-5D61-4007-90F0-BC1F18E108B0}">
      <dgm:prSet/>
      <dgm:spPr>
        <a:noFill/>
        <a:ln>
          <a:solidFill>
            <a:schemeClr val="tx1"/>
          </a:solidFill>
        </a:ln>
      </dgm:spPr>
      <dgm:t>
        <a:bodyPr/>
        <a:lstStyle/>
        <a:p>
          <a:r>
            <a:rPr lang="nl-NL" b="1">
              <a:solidFill>
                <a:schemeClr val="tx1"/>
              </a:solidFill>
            </a:rPr>
            <a:t>Wie is Icks?</a:t>
          </a:r>
          <a:endParaRPr lang="en-US">
            <a:solidFill>
              <a:schemeClr val="tx1"/>
            </a:solidFill>
          </a:endParaRPr>
        </a:p>
      </dgm:t>
    </dgm:pt>
    <dgm:pt modelId="{218F74E9-A9EA-4174-9F18-BDD48A962E2F}" type="parTrans" cxnId="{A8DB1005-A7F6-4F2F-A171-5EDE8F51BC6B}">
      <dgm:prSet/>
      <dgm:spPr/>
      <dgm:t>
        <a:bodyPr/>
        <a:lstStyle/>
        <a:p>
          <a:endParaRPr lang="en-US"/>
        </a:p>
      </dgm:t>
    </dgm:pt>
    <dgm:pt modelId="{358F00A2-5101-4B26-B8C2-C02AE40F93CB}" type="sibTrans" cxnId="{A8DB1005-A7F6-4F2F-A171-5EDE8F51BC6B}">
      <dgm:prSet/>
      <dgm:spPr/>
      <dgm:t>
        <a:bodyPr/>
        <a:lstStyle/>
        <a:p>
          <a:endParaRPr lang="en-US"/>
        </a:p>
      </dgm:t>
    </dgm:pt>
    <dgm:pt modelId="{3ABAE1F8-4357-47FF-A224-99EA1505992C}">
      <dgm:prSet/>
      <dgm:spPr>
        <a:noFill/>
        <a:ln w="0">
          <a:solidFill>
            <a:schemeClr val="tx1"/>
          </a:solidFill>
        </a:ln>
      </dgm:spPr>
      <dgm:t>
        <a:bodyPr/>
        <a:lstStyle/>
        <a:p>
          <a:r>
            <a:rPr lang="nl-NL" b="1" dirty="0">
              <a:ln>
                <a:noFill/>
              </a:ln>
              <a:solidFill>
                <a:schemeClr val="tx1"/>
              </a:solidFill>
            </a:rPr>
            <a:t>Heeft deze roman geen enkele actuele waarde?</a:t>
          </a:r>
          <a:endParaRPr lang="en-US" b="1" dirty="0">
            <a:ln>
              <a:noFill/>
            </a:ln>
            <a:solidFill>
              <a:schemeClr val="tx1"/>
            </a:solidFill>
          </a:endParaRPr>
        </a:p>
      </dgm:t>
    </dgm:pt>
    <dgm:pt modelId="{B94F2499-6D58-498A-A7EA-E0D33C52B403}" type="parTrans" cxnId="{C6C9A458-2BFD-4525-8E27-ED1360258733}">
      <dgm:prSet/>
      <dgm:spPr/>
      <dgm:t>
        <a:bodyPr/>
        <a:lstStyle/>
        <a:p>
          <a:endParaRPr lang="en-US"/>
        </a:p>
      </dgm:t>
    </dgm:pt>
    <dgm:pt modelId="{5E098816-D6F6-470E-B74D-4BD6C46064E1}" type="sibTrans" cxnId="{C6C9A458-2BFD-4525-8E27-ED1360258733}">
      <dgm:prSet/>
      <dgm:spPr/>
      <dgm:t>
        <a:bodyPr/>
        <a:lstStyle/>
        <a:p>
          <a:endParaRPr lang="en-US"/>
        </a:p>
      </dgm:t>
    </dgm:pt>
    <dgm:pt modelId="{D788771B-5317-46AC-8F2D-54DA61481BD2}" type="pres">
      <dgm:prSet presAssocID="{59347F96-CC46-4E59-A60C-E8C681E110DE}" presName="diagram" presStyleCnt="0">
        <dgm:presLayoutVars>
          <dgm:dir/>
          <dgm:resizeHandles val="exact"/>
        </dgm:presLayoutVars>
      </dgm:prSet>
      <dgm:spPr/>
    </dgm:pt>
    <dgm:pt modelId="{AA565B87-B18B-4BDB-B04F-CC85A755AC5E}" type="pres">
      <dgm:prSet presAssocID="{48E79260-CEF2-4A89-9CA5-95F3B27C7240}" presName="arrow" presStyleLbl="node1" presStyleIdx="0" presStyleCnt="4">
        <dgm:presLayoutVars>
          <dgm:bulletEnabled val="1"/>
        </dgm:presLayoutVars>
      </dgm:prSet>
      <dgm:spPr/>
    </dgm:pt>
    <dgm:pt modelId="{87E19E25-8069-4FE1-8472-47BD91F4F59C}" type="pres">
      <dgm:prSet presAssocID="{947D6036-11B9-4F50-B859-B353E706327B}" presName="arrow" presStyleLbl="node1" presStyleIdx="1" presStyleCnt="4">
        <dgm:presLayoutVars>
          <dgm:bulletEnabled val="1"/>
        </dgm:presLayoutVars>
      </dgm:prSet>
      <dgm:spPr/>
    </dgm:pt>
    <dgm:pt modelId="{0DD5168B-A541-4102-9579-B57C0D2A3997}" type="pres">
      <dgm:prSet presAssocID="{FB178A34-5D61-4007-90F0-BC1F18E108B0}" presName="arrow" presStyleLbl="node1" presStyleIdx="2" presStyleCnt="4">
        <dgm:presLayoutVars>
          <dgm:bulletEnabled val="1"/>
        </dgm:presLayoutVars>
      </dgm:prSet>
      <dgm:spPr/>
    </dgm:pt>
    <dgm:pt modelId="{D3F26212-4926-4A16-B05A-FACD3FC3B40B}" type="pres">
      <dgm:prSet presAssocID="{3ABAE1F8-4357-47FF-A224-99EA1505992C}" presName="arrow" presStyleLbl="node1" presStyleIdx="3" presStyleCnt="4">
        <dgm:presLayoutVars>
          <dgm:bulletEnabled val="1"/>
        </dgm:presLayoutVars>
      </dgm:prSet>
      <dgm:spPr/>
    </dgm:pt>
  </dgm:ptLst>
  <dgm:cxnLst>
    <dgm:cxn modelId="{468FA501-13CE-4EC6-A0B7-5273D131FB4D}" srcId="{59347F96-CC46-4E59-A60C-E8C681E110DE}" destId="{947D6036-11B9-4F50-B859-B353E706327B}" srcOrd="1" destOrd="0" parTransId="{CCD29AA0-2213-4DE1-933E-96B0569A4193}" sibTransId="{98CD8901-DF1A-423C-A68C-B23842E562F1}"/>
    <dgm:cxn modelId="{681DE804-F530-47E9-A3E5-3BDF147D5EA0}" type="presOf" srcId="{48E79260-CEF2-4A89-9CA5-95F3B27C7240}" destId="{AA565B87-B18B-4BDB-B04F-CC85A755AC5E}" srcOrd="0" destOrd="0" presId="urn:microsoft.com/office/officeart/2005/8/layout/arrow5"/>
    <dgm:cxn modelId="{A8DB1005-A7F6-4F2F-A171-5EDE8F51BC6B}" srcId="{59347F96-CC46-4E59-A60C-E8C681E110DE}" destId="{FB178A34-5D61-4007-90F0-BC1F18E108B0}" srcOrd="2" destOrd="0" parTransId="{218F74E9-A9EA-4174-9F18-BDD48A962E2F}" sibTransId="{358F00A2-5101-4B26-B8C2-C02AE40F93CB}"/>
    <dgm:cxn modelId="{FE80985F-FAB5-4331-B06B-318689D32174}" type="presOf" srcId="{3ABAE1F8-4357-47FF-A224-99EA1505992C}" destId="{D3F26212-4926-4A16-B05A-FACD3FC3B40B}" srcOrd="0" destOrd="0" presId="urn:microsoft.com/office/officeart/2005/8/layout/arrow5"/>
    <dgm:cxn modelId="{7064CD62-A9D3-4573-B8F2-C950548BDD2B}" type="presOf" srcId="{FB178A34-5D61-4007-90F0-BC1F18E108B0}" destId="{0DD5168B-A541-4102-9579-B57C0D2A3997}" srcOrd="0" destOrd="0" presId="urn:microsoft.com/office/officeart/2005/8/layout/arrow5"/>
    <dgm:cxn modelId="{69A22C4F-E222-414A-88AF-BB4D1A65E337}" srcId="{59347F96-CC46-4E59-A60C-E8C681E110DE}" destId="{48E79260-CEF2-4A89-9CA5-95F3B27C7240}" srcOrd="0" destOrd="0" parTransId="{E1728CFD-5ED1-4CB7-B195-2B2A39DAB885}" sibTransId="{30849A15-B3CC-4B7E-B8D4-692ED7FD8555}"/>
    <dgm:cxn modelId="{C6C9A458-2BFD-4525-8E27-ED1360258733}" srcId="{59347F96-CC46-4E59-A60C-E8C681E110DE}" destId="{3ABAE1F8-4357-47FF-A224-99EA1505992C}" srcOrd="3" destOrd="0" parTransId="{B94F2499-6D58-498A-A7EA-E0D33C52B403}" sibTransId="{5E098816-D6F6-470E-B74D-4BD6C46064E1}"/>
    <dgm:cxn modelId="{309D0E9A-3046-4E14-9EB4-C959D1DAD1CA}" type="presOf" srcId="{947D6036-11B9-4F50-B859-B353E706327B}" destId="{87E19E25-8069-4FE1-8472-47BD91F4F59C}" srcOrd="0" destOrd="0" presId="urn:microsoft.com/office/officeart/2005/8/layout/arrow5"/>
    <dgm:cxn modelId="{3EF333F5-263A-46B3-B53C-45CCE363BE25}" type="presOf" srcId="{59347F96-CC46-4E59-A60C-E8C681E110DE}" destId="{D788771B-5317-46AC-8F2D-54DA61481BD2}" srcOrd="0" destOrd="0" presId="urn:microsoft.com/office/officeart/2005/8/layout/arrow5"/>
    <dgm:cxn modelId="{B13C11BF-A372-4C68-B2BB-435BA0C8CCF4}" type="presParOf" srcId="{D788771B-5317-46AC-8F2D-54DA61481BD2}" destId="{AA565B87-B18B-4BDB-B04F-CC85A755AC5E}" srcOrd="0" destOrd="0" presId="urn:microsoft.com/office/officeart/2005/8/layout/arrow5"/>
    <dgm:cxn modelId="{AA9EC49C-CE62-404E-8F3F-5179FCC44699}" type="presParOf" srcId="{D788771B-5317-46AC-8F2D-54DA61481BD2}" destId="{87E19E25-8069-4FE1-8472-47BD91F4F59C}" srcOrd="1" destOrd="0" presId="urn:microsoft.com/office/officeart/2005/8/layout/arrow5"/>
    <dgm:cxn modelId="{BC6D139D-138A-4E11-A253-C6AD2CC04EE2}" type="presParOf" srcId="{D788771B-5317-46AC-8F2D-54DA61481BD2}" destId="{0DD5168B-A541-4102-9579-B57C0D2A3997}" srcOrd="2" destOrd="0" presId="urn:microsoft.com/office/officeart/2005/8/layout/arrow5"/>
    <dgm:cxn modelId="{F4A096B3-6147-4F26-A0A4-D1D0C6804C93}" type="presParOf" srcId="{D788771B-5317-46AC-8F2D-54DA61481BD2}" destId="{D3F26212-4926-4A16-B05A-FACD3FC3B40B}" srcOrd="3"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565B87-B18B-4BDB-B04F-CC85A755AC5E}">
      <dsp:nvSpPr>
        <dsp:cNvPr id="0" name=""/>
        <dsp:cNvSpPr/>
      </dsp:nvSpPr>
      <dsp:spPr>
        <a:xfrm>
          <a:off x="4469807" y="2497"/>
          <a:ext cx="2658947" cy="2658947"/>
        </a:xfrm>
        <a:prstGeom prst="downArrow">
          <a:avLst>
            <a:gd name="adj1" fmla="val 50000"/>
            <a:gd name="adj2" fmla="val 35000"/>
          </a:avLst>
        </a:prstGeom>
        <a:no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dirty="0">
              <a:solidFill>
                <a:schemeClr val="tx1"/>
              </a:solidFill>
            </a:rPr>
            <a:t>Vragen die overblijven:</a:t>
          </a:r>
          <a:endParaRPr lang="en-US" sz="1600" kern="1200" dirty="0">
            <a:solidFill>
              <a:schemeClr val="tx1"/>
            </a:solidFill>
          </a:endParaRPr>
        </a:p>
      </dsp:txBody>
      <dsp:txXfrm>
        <a:off x="5134544" y="2497"/>
        <a:ext cx="1329473" cy="2193631"/>
      </dsp:txXfrm>
    </dsp:sp>
    <dsp:sp modelId="{87E19E25-8069-4FE1-8472-47BD91F4F59C}">
      <dsp:nvSpPr>
        <dsp:cNvPr id="0" name=""/>
        <dsp:cNvSpPr/>
      </dsp:nvSpPr>
      <dsp:spPr>
        <a:xfrm rot="5400000">
          <a:off x="6472162" y="2004853"/>
          <a:ext cx="2658947" cy="2658947"/>
        </a:xfrm>
        <a:prstGeom prst="downArrow">
          <a:avLst>
            <a:gd name="adj1" fmla="val 50000"/>
            <a:gd name="adj2" fmla="val 35000"/>
          </a:avLst>
        </a:prstGeom>
        <a:no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dirty="0">
              <a:solidFill>
                <a:schemeClr val="tx1"/>
              </a:solidFill>
            </a:rPr>
            <a:t>Wat is er gebeurd met Amber?</a:t>
          </a:r>
          <a:endParaRPr lang="en-US" sz="1600" kern="1200" dirty="0">
            <a:solidFill>
              <a:schemeClr val="tx1"/>
            </a:solidFill>
          </a:endParaRPr>
        </a:p>
      </dsp:txBody>
      <dsp:txXfrm rot="-5400000">
        <a:off x="6937478" y="2669590"/>
        <a:ext cx="2193631" cy="1329473"/>
      </dsp:txXfrm>
    </dsp:sp>
    <dsp:sp modelId="{0DD5168B-A541-4102-9579-B57C0D2A3997}">
      <dsp:nvSpPr>
        <dsp:cNvPr id="0" name=""/>
        <dsp:cNvSpPr/>
      </dsp:nvSpPr>
      <dsp:spPr>
        <a:xfrm rot="10800000">
          <a:off x="4469807" y="4007208"/>
          <a:ext cx="2658947" cy="2658947"/>
        </a:xfrm>
        <a:prstGeom prst="downArrow">
          <a:avLst>
            <a:gd name="adj1" fmla="val 50000"/>
            <a:gd name="adj2" fmla="val 35000"/>
          </a:avLst>
        </a:prstGeom>
        <a:no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a:solidFill>
                <a:schemeClr val="tx1"/>
              </a:solidFill>
            </a:rPr>
            <a:t>Wie is Icks?</a:t>
          </a:r>
          <a:endParaRPr lang="en-US" sz="1600" kern="1200">
            <a:solidFill>
              <a:schemeClr val="tx1"/>
            </a:solidFill>
          </a:endParaRPr>
        </a:p>
      </dsp:txBody>
      <dsp:txXfrm rot="10800000">
        <a:off x="5134544" y="4472524"/>
        <a:ext cx="1329473" cy="2193631"/>
      </dsp:txXfrm>
    </dsp:sp>
    <dsp:sp modelId="{D3F26212-4926-4A16-B05A-FACD3FC3B40B}">
      <dsp:nvSpPr>
        <dsp:cNvPr id="0" name=""/>
        <dsp:cNvSpPr/>
      </dsp:nvSpPr>
      <dsp:spPr>
        <a:xfrm rot="16200000">
          <a:off x="2467451" y="2004853"/>
          <a:ext cx="2658947" cy="2658947"/>
        </a:xfrm>
        <a:prstGeom prst="downArrow">
          <a:avLst>
            <a:gd name="adj1" fmla="val 50000"/>
            <a:gd name="adj2" fmla="val 35000"/>
          </a:avLst>
        </a:prstGeom>
        <a:noFill/>
        <a:ln w="0">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dirty="0">
              <a:ln>
                <a:noFill/>
              </a:ln>
              <a:solidFill>
                <a:schemeClr val="tx1"/>
              </a:solidFill>
            </a:rPr>
            <a:t>Heeft deze roman geen enkele actuele waarde?</a:t>
          </a:r>
          <a:endParaRPr lang="en-US" sz="1600" b="1" kern="1200" dirty="0">
            <a:ln>
              <a:noFill/>
            </a:ln>
            <a:solidFill>
              <a:schemeClr val="tx1"/>
            </a:solidFill>
          </a:endParaRPr>
        </a:p>
      </dsp:txBody>
      <dsp:txXfrm rot="5400000">
        <a:off x="2467451" y="2669590"/>
        <a:ext cx="2193631" cy="1329473"/>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C091BD-D675-A359-8221-FB90D518BB7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2AA06D4-93E0-75E2-4B16-83F068639E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D4DF103-70B3-2480-69D7-29DBA244DD57}"/>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5" name="Tijdelijke aanduiding voor voettekst 4">
            <a:extLst>
              <a:ext uri="{FF2B5EF4-FFF2-40B4-BE49-F238E27FC236}">
                <a16:creationId xmlns:a16="http://schemas.microsoft.com/office/drawing/2014/main" id="{37704C0C-1B59-7790-A6E2-AD526517DAE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1196805-8025-E4EC-E966-3CF4EDBA5B0C}"/>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705523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1D4464-CF88-F247-18B0-B12C4452C56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F1BE450-DF2B-5401-4208-097FA971C69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74DE157-F0F6-C170-FBFA-363658638D59}"/>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5" name="Tijdelijke aanduiding voor voettekst 4">
            <a:extLst>
              <a:ext uri="{FF2B5EF4-FFF2-40B4-BE49-F238E27FC236}">
                <a16:creationId xmlns:a16="http://schemas.microsoft.com/office/drawing/2014/main" id="{556357BA-7FF3-BB39-9FA9-3A66E85AD17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D36C1FA-8911-51D0-950B-3EE8A91B1A6F}"/>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160300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E0DD05D-2CDA-4A0D-3C4A-772C9429811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B5B9B55-BEE4-C2FE-C372-FE141566B67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8B71C46-6B1A-07D3-3D52-B03C1B2F90F6}"/>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5" name="Tijdelijke aanduiding voor voettekst 4">
            <a:extLst>
              <a:ext uri="{FF2B5EF4-FFF2-40B4-BE49-F238E27FC236}">
                <a16:creationId xmlns:a16="http://schemas.microsoft.com/office/drawing/2014/main" id="{D3F0325B-A47D-5851-9085-842B8BDFE17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2137878-79DF-9550-A602-A67B95A751D8}"/>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229541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5A5C54-8807-46EF-73D1-D7558B989FC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AD5F7F5-12AA-7A70-A9F3-F628F021369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8D96B9F-D2CA-31D9-F311-CF08EA43E385}"/>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5" name="Tijdelijke aanduiding voor voettekst 4">
            <a:extLst>
              <a:ext uri="{FF2B5EF4-FFF2-40B4-BE49-F238E27FC236}">
                <a16:creationId xmlns:a16="http://schemas.microsoft.com/office/drawing/2014/main" id="{0AE1DB23-5983-DDEE-2A56-50B45CA5024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BFB0C9C-5CED-A25B-31FE-AFFACD544CFC}"/>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407122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46B851-F8F7-6639-3C5C-E3EF46E3340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1620B0AC-CBB3-D3FF-EB24-09771F1AE4D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B0773AF-5634-9E18-FB2A-C9D2ED6C381C}"/>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5" name="Tijdelijke aanduiding voor voettekst 4">
            <a:extLst>
              <a:ext uri="{FF2B5EF4-FFF2-40B4-BE49-F238E27FC236}">
                <a16:creationId xmlns:a16="http://schemas.microsoft.com/office/drawing/2014/main" id="{973652A4-F8F9-85BF-C1E3-40E6B9F21AC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6A5BEE-6DEC-3527-B19D-0310F7847005}"/>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4020804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5E2938-167C-A0CF-744A-CBA8D5DD091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B7219E5-5AD6-6169-06E0-A905637EEF9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88C2833B-183C-3657-DC78-801CDC81252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B901D7C-AC32-F283-4356-D8793188EDA9}"/>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6" name="Tijdelijke aanduiding voor voettekst 5">
            <a:extLst>
              <a:ext uri="{FF2B5EF4-FFF2-40B4-BE49-F238E27FC236}">
                <a16:creationId xmlns:a16="http://schemas.microsoft.com/office/drawing/2014/main" id="{47BC0930-C41A-223B-6B9F-0B839F394FF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D633282-6D6B-8FD5-207D-3370D1551A04}"/>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3652612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C0A7BD-9264-B193-E5D6-A42A650469B4}"/>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CBA891F-0FC7-0BF9-1A76-B2A66041EA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8C310CE-76E3-2CFA-CDE0-526CFB45401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7B112C52-16BB-F695-8657-460034F990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F41D559-B84B-A390-933B-CC3C06A8B99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4EA51B4-7364-99C5-4AC4-76CFC17C8BDB}"/>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8" name="Tijdelijke aanduiding voor voettekst 7">
            <a:extLst>
              <a:ext uri="{FF2B5EF4-FFF2-40B4-BE49-F238E27FC236}">
                <a16:creationId xmlns:a16="http://schemas.microsoft.com/office/drawing/2014/main" id="{2EB4EB72-E188-6BBA-F232-7F9610543DF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AC659D54-ACA5-1D55-55DD-F237661C467D}"/>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151289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577145-D4EF-ADD4-FD2E-823AEBBD196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17409B6-610B-5D01-5B62-1FB9ED982B3C}"/>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4" name="Tijdelijke aanduiding voor voettekst 3">
            <a:extLst>
              <a:ext uri="{FF2B5EF4-FFF2-40B4-BE49-F238E27FC236}">
                <a16:creationId xmlns:a16="http://schemas.microsoft.com/office/drawing/2014/main" id="{995CFB38-E927-7D0E-C5F0-B9934A33B9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7AB4AD4-DEAE-21B9-D4DC-958B69580D0B}"/>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64573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103C675-7108-DB45-0252-C7A30BC7A1F4}"/>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3" name="Tijdelijke aanduiding voor voettekst 2">
            <a:extLst>
              <a:ext uri="{FF2B5EF4-FFF2-40B4-BE49-F238E27FC236}">
                <a16:creationId xmlns:a16="http://schemas.microsoft.com/office/drawing/2014/main" id="{7DFE3841-AA2F-BC99-FD0D-B3C368860E5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5AB5C532-1515-1C60-0D60-88FCF9FA143E}"/>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1910010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66690F-05AF-0D99-7AA6-24887F8F03C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14F1464D-0CBF-60C5-B74B-1D23B6427F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06D42632-DE6F-9CAE-222D-E561C5B14C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69F551D-DFB6-EDB8-FB6F-DF76A9734352}"/>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6" name="Tijdelijke aanduiding voor voettekst 5">
            <a:extLst>
              <a:ext uri="{FF2B5EF4-FFF2-40B4-BE49-F238E27FC236}">
                <a16:creationId xmlns:a16="http://schemas.microsoft.com/office/drawing/2014/main" id="{EAFEE89A-5BA1-A948-0579-EDD045FC3EB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C96B5B2-FBDA-7999-9A24-B7EE28935CF5}"/>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243851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80692B-C296-8AA0-4765-0B80F399DE0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5B5239C3-314C-2FE6-7BA6-BDBEA42615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30B83F9-1804-2A1D-44CA-C368844FFD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8FB53C4-211A-47A5-F79B-EC39E709ED24}"/>
              </a:ext>
            </a:extLst>
          </p:cNvPr>
          <p:cNvSpPr>
            <a:spLocks noGrp="1"/>
          </p:cNvSpPr>
          <p:nvPr>
            <p:ph type="dt" sz="half" idx="10"/>
          </p:nvPr>
        </p:nvSpPr>
        <p:spPr/>
        <p:txBody>
          <a:bodyPr/>
          <a:lstStyle/>
          <a:p>
            <a:fld id="{FD5C1656-A909-4B7A-8F2D-64CCC275AD0E}" type="datetimeFigureOut">
              <a:rPr lang="nl-NL" smtClean="0"/>
              <a:t>14-1-2025</a:t>
            </a:fld>
            <a:endParaRPr lang="nl-NL"/>
          </a:p>
        </p:txBody>
      </p:sp>
      <p:sp>
        <p:nvSpPr>
          <p:cNvPr id="6" name="Tijdelijke aanduiding voor voettekst 5">
            <a:extLst>
              <a:ext uri="{FF2B5EF4-FFF2-40B4-BE49-F238E27FC236}">
                <a16:creationId xmlns:a16="http://schemas.microsoft.com/office/drawing/2014/main" id="{ADC6A922-3F22-6520-B533-C72260D7B48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E30FA8F-7605-A6AD-CE90-E865D58EB544}"/>
              </a:ext>
            </a:extLst>
          </p:cNvPr>
          <p:cNvSpPr>
            <a:spLocks noGrp="1"/>
          </p:cNvSpPr>
          <p:nvPr>
            <p:ph type="sldNum" sz="quarter" idx="12"/>
          </p:nvPr>
        </p:nvSpPr>
        <p:spPr/>
        <p:txBody>
          <a:bodyPr/>
          <a:lstStyle/>
          <a:p>
            <a:fld id="{FB38FCC3-096C-492F-8EE9-4AD4550077C6}" type="slidenum">
              <a:rPr lang="nl-NL" smtClean="0"/>
              <a:t>‹nr.›</a:t>
            </a:fld>
            <a:endParaRPr lang="nl-NL"/>
          </a:p>
        </p:txBody>
      </p:sp>
    </p:spTree>
    <p:extLst>
      <p:ext uri="{BB962C8B-B14F-4D97-AF65-F5344CB8AC3E}">
        <p14:creationId xmlns:p14="http://schemas.microsoft.com/office/powerpoint/2010/main" val="288112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03B100E-C89A-82AB-A99E-F170AE470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D5A44E6-06CC-50D6-6CBD-F208E117BB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4A665AB-FEE8-E664-5F36-F146010EF6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5C1656-A909-4B7A-8F2D-64CCC275AD0E}" type="datetimeFigureOut">
              <a:rPr lang="nl-NL" smtClean="0"/>
              <a:t>14-1-2025</a:t>
            </a:fld>
            <a:endParaRPr lang="nl-NL"/>
          </a:p>
        </p:txBody>
      </p:sp>
      <p:sp>
        <p:nvSpPr>
          <p:cNvPr id="5" name="Tijdelijke aanduiding voor voettekst 4">
            <a:extLst>
              <a:ext uri="{FF2B5EF4-FFF2-40B4-BE49-F238E27FC236}">
                <a16:creationId xmlns:a16="http://schemas.microsoft.com/office/drawing/2014/main" id="{1EC90587-756D-1374-B895-8721F1A866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58E84995-2346-9C31-7822-CDEEBDD551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B38FCC3-096C-492F-8EE9-4AD4550077C6}" type="slidenum">
              <a:rPr lang="nl-NL" smtClean="0"/>
              <a:t>‹nr.›</a:t>
            </a:fld>
            <a:endParaRPr lang="nl-NL"/>
          </a:p>
        </p:txBody>
      </p:sp>
    </p:spTree>
    <p:extLst>
      <p:ext uri="{BB962C8B-B14F-4D97-AF65-F5344CB8AC3E}">
        <p14:creationId xmlns:p14="http://schemas.microsoft.com/office/powerpoint/2010/main" val="512406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 name="Tekstvak 3">
            <a:extLst>
              <a:ext uri="{FF2B5EF4-FFF2-40B4-BE49-F238E27FC236}">
                <a16:creationId xmlns:a16="http://schemas.microsoft.com/office/drawing/2014/main" id="{105B30AD-54EB-A06F-2FDE-882C45151F38}"/>
              </a:ext>
            </a:extLst>
          </p:cNvPr>
          <p:cNvSpPr txBox="1"/>
          <p:nvPr/>
        </p:nvSpPr>
        <p:spPr>
          <a:xfrm>
            <a:off x="3858769" y="1599509"/>
            <a:ext cx="7616952" cy="2954655"/>
          </a:xfrm>
          <a:prstGeom prst="rect">
            <a:avLst/>
          </a:prstGeom>
          <a:noFill/>
          <a:effectLst>
            <a:outerShdw blurRad="50800" dist="38100" dir="5400000" algn="t" rotWithShape="0">
              <a:prstClr val="black">
                <a:alpha val="40000"/>
              </a:prstClr>
            </a:outerShdw>
          </a:effectLst>
        </p:spPr>
        <p:txBody>
          <a:bodyPr wrap="square" rtlCol="0">
            <a:spAutoFit/>
          </a:bodyPr>
          <a:lstStyle/>
          <a:p>
            <a:r>
              <a:rPr lang="nl-NL" sz="8800" dirty="0">
                <a:effectLst>
                  <a:outerShdw blurRad="38100" dist="38100" dir="2700000" algn="tl">
                    <a:srgbClr val="000000">
                      <a:alpha val="43137"/>
                    </a:srgbClr>
                  </a:outerShdw>
                </a:effectLst>
              </a:rPr>
              <a:t>Rob van Essen</a:t>
            </a:r>
          </a:p>
          <a:p>
            <a:r>
              <a:rPr lang="nl-NL" sz="5400" dirty="0">
                <a:effectLst>
                  <a:outerShdw blurRad="38100" dist="38100" dir="2700000" algn="tl">
                    <a:srgbClr val="000000">
                      <a:alpha val="43137"/>
                    </a:srgbClr>
                  </a:outerShdw>
                </a:effectLst>
              </a:rPr>
              <a:t>Ik kom hier nog op terug</a:t>
            </a:r>
          </a:p>
          <a:p>
            <a:pPr algn="r"/>
            <a:r>
              <a:rPr lang="nl-NL" sz="4400" dirty="0">
                <a:effectLst>
                  <a:outerShdw blurRad="38100" dist="38100" dir="2700000" algn="tl">
                    <a:srgbClr val="000000">
                      <a:alpha val="43137"/>
                    </a:srgbClr>
                  </a:outerShdw>
                </a:effectLst>
              </a:rPr>
              <a:t>door Coen Peppelenbos</a:t>
            </a:r>
          </a:p>
        </p:txBody>
      </p:sp>
    </p:spTree>
    <p:extLst>
      <p:ext uri="{BB962C8B-B14F-4D97-AF65-F5344CB8AC3E}">
        <p14:creationId xmlns:p14="http://schemas.microsoft.com/office/powerpoint/2010/main" val="2045704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a:extLst>
            <a:ext uri="{FF2B5EF4-FFF2-40B4-BE49-F238E27FC236}">
              <a16:creationId xmlns:a16="http://schemas.microsoft.com/office/drawing/2014/main" id="{B099142C-9745-B5BB-1D8E-49E6E58F2BAD}"/>
            </a:ext>
          </a:extLst>
        </p:cNvPr>
        <p:cNvGrpSpPr/>
        <p:nvPr/>
      </p:nvGrpSpPr>
      <p:grpSpPr>
        <a:xfrm>
          <a:off x="0" y="0"/>
          <a:ext cx="0" cy="0"/>
          <a:chOff x="0" y="0"/>
          <a:chExt cx="0" cy="0"/>
        </a:xfrm>
      </p:grpSpPr>
      <p:sp>
        <p:nvSpPr>
          <p:cNvPr id="4" name="Tekstvak 3">
            <a:extLst>
              <a:ext uri="{FF2B5EF4-FFF2-40B4-BE49-F238E27FC236}">
                <a16:creationId xmlns:a16="http://schemas.microsoft.com/office/drawing/2014/main" id="{9342E7AB-1365-3579-F69F-063501BA5D54}"/>
              </a:ext>
            </a:extLst>
          </p:cNvPr>
          <p:cNvSpPr txBox="1"/>
          <p:nvPr/>
        </p:nvSpPr>
        <p:spPr>
          <a:xfrm>
            <a:off x="200025" y="238125"/>
            <a:ext cx="10636588" cy="3785652"/>
          </a:xfrm>
          <a:prstGeom prst="rect">
            <a:avLst/>
          </a:prstGeom>
          <a:noFill/>
        </p:spPr>
        <p:txBody>
          <a:bodyPr wrap="square" rtlCol="0">
            <a:spAutoFit/>
          </a:bodyPr>
          <a:lstStyle/>
          <a:p>
            <a:r>
              <a:rPr lang="nl-NL" sz="3600" b="1" dirty="0"/>
              <a:t>Structuur</a:t>
            </a:r>
          </a:p>
          <a:p>
            <a:endParaRPr lang="nl-NL" dirty="0"/>
          </a:p>
          <a:p>
            <a:r>
              <a:rPr lang="nl-NL" sz="2000" b="1" dirty="0"/>
              <a:t>Deel 1: De man op de brug 						– 5 bladzijden</a:t>
            </a:r>
          </a:p>
          <a:p>
            <a:r>
              <a:rPr lang="nl-NL" sz="2000" b="1" dirty="0"/>
              <a:t>Deel 2: Vijf pogingen om Mr. G.B.J. </a:t>
            </a:r>
            <a:r>
              <a:rPr lang="nl-NL" sz="2000" b="1" dirty="0" err="1"/>
              <a:t>Hiltermann</a:t>
            </a:r>
            <a:r>
              <a:rPr lang="nl-NL" sz="2000" b="1" dirty="0"/>
              <a:t> naar huis te brengen 	– 364 bladzijden</a:t>
            </a:r>
          </a:p>
          <a:p>
            <a:r>
              <a:rPr lang="nl-NL" sz="2000" b="1" dirty="0"/>
              <a:t>Deel 3: De man op de brug 						– 12 bladzijden</a:t>
            </a:r>
          </a:p>
          <a:p>
            <a:endParaRPr lang="nl-NL" dirty="0"/>
          </a:p>
          <a:p>
            <a:endParaRPr lang="nl-NL" dirty="0"/>
          </a:p>
          <a:p>
            <a:endParaRPr lang="nl-NL" dirty="0"/>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93945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a:extLst>
            <a:ext uri="{FF2B5EF4-FFF2-40B4-BE49-F238E27FC236}">
              <a16:creationId xmlns:a16="http://schemas.microsoft.com/office/drawing/2014/main" id="{6942B83E-F698-192F-8703-E748DF5FB24A}"/>
            </a:ext>
          </a:extLst>
        </p:cNvPr>
        <p:cNvGrpSpPr/>
        <p:nvPr/>
      </p:nvGrpSpPr>
      <p:grpSpPr>
        <a:xfrm>
          <a:off x="0" y="0"/>
          <a:ext cx="0" cy="0"/>
          <a:chOff x="0" y="0"/>
          <a:chExt cx="0" cy="0"/>
        </a:xfrm>
      </p:grpSpPr>
      <p:sp>
        <p:nvSpPr>
          <p:cNvPr id="4" name="Tekstvak 3">
            <a:extLst>
              <a:ext uri="{FF2B5EF4-FFF2-40B4-BE49-F238E27FC236}">
                <a16:creationId xmlns:a16="http://schemas.microsoft.com/office/drawing/2014/main" id="{142FA0F4-64CF-8D4F-A325-BBB1F800A139}"/>
              </a:ext>
            </a:extLst>
          </p:cNvPr>
          <p:cNvSpPr txBox="1"/>
          <p:nvPr/>
        </p:nvSpPr>
        <p:spPr>
          <a:xfrm>
            <a:off x="5294376" y="467947"/>
            <a:ext cx="5542237" cy="4493538"/>
          </a:xfrm>
          <a:prstGeom prst="rect">
            <a:avLst/>
          </a:prstGeom>
          <a:noFill/>
        </p:spPr>
        <p:txBody>
          <a:bodyPr wrap="square" rtlCol="0">
            <a:spAutoFit/>
          </a:bodyPr>
          <a:lstStyle/>
          <a:p>
            <a:r>
              <a:rPr lang="nl-NL" sz="2800" b="1" dirty="0"/>
              <a:t>Fictie tegenover werkelijkheid</a:t>
            </a:r>
          </a:p>
          <a:p>
            <a:endParaRPr lang="nl-NL" sz="2800" b="1" dirty="0"/>
          </a:p>
          <a:p>
            <a:r>
              <a:rPr lang="nl-NL" b="1" dirty="0"/>
              <a:t>‘Ik weet nooit waar een verhaal heen moet. Er zijn zoveel mogelijkheden, waarom zou je het ene vervolg kiezen en alle andere mogelijkheden verwerpen? Toch moet je keuzes maken, je kunt niet alles tegelijk verzinnen.’ (83)</a:t>
            </a:r>
          </a:p>
          <a:p>
            <a:endParaRPr lang="nl-NL" sz="2800" b="1" dirty="0"/>
          </a:p>
          <a:p>
            <a:endParaRPr lang="nl-NL" sz="2800" b="1" dirty="0"/>
          </a:p>
          <a:p>
            <a:endParaRPr lang="nl-NL" sz="2800" b="1" dirty="0"/>
          </a:p>
          <a:p>
            <a:endParaRPr lang="nl-NL" sz="2800" b="1" dirty="0"/>
          </a:p>
          <a:p>
            <a:endParaRPr lang="nl-NL" sz="2800" b="1" dirty="0"/>
          </a:p>
        </p:txBody>
      </p:sp>
    </p:spTree>
    <p:extLst>
      <p:ext uri="{BB962C8B-B14F-4D97-AF65-F5344CB8AC3E}">
        <p14:creationId xmlns:p14="http://schemas.microsoft.com/office/powerpoint/2010/main" val="171965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93FA50B6-0173-7039-B0DF-90A786C0D317}"/>
              </a:ext>
            </a:extLst>
          </p:cNvPr>
          <p:cNvSpPr txBox="1"/>
          <p:nvPr/>
        </p:nvSpPr>
        <p:spPr>
          <a:xfrm>
            <a:off x="9790138" y="145755"/>
            <a:ext cx="2350416" cy="369332"/>
          </a:xfrm>
          <a:prstGeom prst="rect">
            <a:avLst/>
          </a:prstGeom>
          <a:noFill/>
        </p:spPr>
        <p:txBody>
          <a:bodyPr wrap="square" rtlCol="0">
            <a:spAutoFit/>
          </a:bodyPr>
          <a:lstStyle/>
          <a:p>
            <a:r>
              <a:rPr lang="nl-NL" dirty="0"/>
              <a:t>expressief</a:t>
            </a:r>
          </a:p>
        </p:txBody>
      </p:sp>
      <p:sp>
        <p:nvSpPr>
          <p:cNvPr id="5" name="Tekstvak 4">
            <a:extLst>
              <a:ext uri="{FF2B5EF4-FFF2-40B4-BE49-F238E27FC236}">
                <a16:creationId xmlns:a16="http://schemas.microsoft.com/office/drawing/2014/main" id="{965A3B0D-C04A-412A-86A9-E6BD935CCDE4}"/>
              </a:ext>
            </a:extLst>
          </p:cNvPr>
          <p:cNvSpPr txBox="1"/>
          <p:nvPr/>
        </p:nvSpPr>
        <p:spPr>
          <a:xfrm>
            <a:off x="194552" y="223736"/>
            <a:ext cx="4072647" cy="6555641"/>
          </a:xfrm>
          <a:prstGeom prst="rect">
            <a:avLst/>
          </a:prstGeom>
          <a:noFill/>
        </p:spPr>
        <p:txBody>
          <a:bodyPr wrap="square" rtlCol="0">
            <a:spAutoFit/>
          </a:bodyPr>
          <a:lstStyle/>
          <a:p>
            <a:r>
              <a:rPr lang="nl-NL" dirty="0"/>
              <a:t>Rijssen</a:t>
            </a:r>
          </a:p>
          <a:p>
            <a:endParaRPr lang="nl-NL" dirty="0"/>
          </a:p>
          <a:p>
            <a:r>
              <a:rPr lang="nl-NL" sz="2400" dirty="0"/>
              <a:t>‘Ik was een christelijk jongetje. Ik geloofde alles, en met een heilige ernst. Later als ik groot was wilde ik zendeling worden. Het leek me het enige beroep dat écht belangrijk was: wanneer mensen die niet bekeerd waren, naar de hel gingen, moest ervoor worden gezorgd dat zoveel mogelijk mensen met het Woord van God in aanraking kwamen. Ik geloofde, kortom, alles.’</a:t>
            </a:r>
          </a:p>
          <a:p>
            <a:endParaRPr lang="nl-NL" sz="2400" dirty="0"/>
          </a:p>
          <a:p>
            <a:r>
              <a:rPr lang="nl-NL" dirty="0"/>
              <a:t>Uit: </a:t>
            </a:r>
            <a:r>
              <a:rPr lang="nl-NL" i="1" dirty="0"/>
              <a:t>Kind van de verzorgingsstaat</a:t>
            </a:r>
          </a:p>
        </p:txBody>
      </p:sp>
    </p:spTree>
    <p:extLst>
      <p:ext uri="{BB962C8B-B14F-4D97-AF65-F5344CB8AC3E}">
        <p14:creationId xmlns:p14="http://schemas.microsoft.com/office/powerpoint/2010/main" val="3074447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graphicFrame>
        <p:nvGraphicFramePr>
          <p:cNvPr id="4" name="Tekstvak 1">
            <a:extLst>
              <a:ext uri="{FF2B5EF4-FFF2-40B4-BE49-F238E27FC236}">
                <a16:creationId xmlns:a16="http://schemas.microsoft.com/office/drawing/2014/main" id="{A0DD35BE-329B-CCB7-757C-2A9366DFBD27}"/>
              </a:ext>
            </a:extLst>
          </p:cNvPr>
          <p:cNvGraphicFramePr/>
          <p:nvPr>
            <p:extLst>
              <p:ext uri="{D42A27DB-BD31-4B8C-83A1-F6EECF244321}">
                <p14:modId xmlns:p14="http://schemas.microsoft.com/office/powerpoint/2010/main" val="78004047"/>
              </p:ext>
            </p:extLst>
          </p:nvPr>
        </p:nvGraphicFramePr>
        <p:xfrm>
          <a:off x="110837" y="83128"/>
          <a:ext cx="11598562" cy="66686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209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0541EAD3-A661-F7AD-0074-829D3105B775}"/>
              </a:ext>
            </a:extLst>
          </p:cNvPr>
          <p:cNvSpPr txBox="1"/>
          <p:nvPr/>
        </p:nvSpPr>
        <p:spPr>
          <a:xfrm>
            <a:off x="504825" y="314325"/>
            <a:ext cx="6343650" cy="5016758"/>
          </a:xfrm>
          <a:prstGeom prst="rect">
            <a:avLst/>
          </a:prstGeom>
          <a:noFill/>
        </p:spPr>
        <p:txBody>
          <a:bodyPr wrap="square" rtlCol="0">
            <a:spAutoFit/>
          </a:bodyPr>
          <a:lstStyle/>
          <a:p>
            <a:r>
              <a:rPr lang="nl-NL" sz="2000" dirty="0"/>
              <a:t>1996 - </a:t>
            </a:r>
            <a:r>
              <a:rPr lang="nl-NL" sz="2000" i="1" dirty="0"/>
              <a:t>Reddend zwemmen </a:t>
            </a:r>
            <a:r>
              <a:rPr lang="nl-NL" sz="2000" dirty="0"/>
              <a:t>(roman)</a:t>
            </a:r>
          </a:p>
          <a:p>
            <a:r>
              <a:rPr lang="nl-NL" sz="2000" dirty="0"/>
              <a:t>2000 - </a:t>
            </a:r>
            <a:r>
              <a:rPr lang="nl-NL" sz="2000" i="1" dirty="0"/>
              <a:t>Troje</a:t>
            </a:r>
            <a:r>
              <a:rPr lang="nl-NL" sz="2000" dirty="0"/>
              <a:t> (roman)</a:t>
            </a:r>
          </a:p>
          <a:p>
            <a:r>
              <a:rPr lang="nl-NL" sz="2000" dirty="0"/>
              <a:t>2002 - </a:t>
            </a:r>
            <a:r>
              <a:rPr lang="nl-NL" sz="2000" i="1" dirty="0"/>
              <a:t>Kwade dagen </a:t>
            </a:r>
            <a:r>
              <a:rPr lang="nl-NL" sz="2000" dirty="0"/>
              <a:t>(roman)</a:t>
            </a:r>
          </a:p>
          <a:p>
            <a:r>
              <a:rPr lang="nl-NL" sz="2000" dirty="0"/>
              <a:t>2004 - </a:t>
            </a:r>
            <a:r>
              <a:rPr lang="nl-NL" sz="2000" i="1" dirty="0"/>
              <a:t>Engeland is gesloten </a:t>
            </a:r>
            <a:r>
              <a:rPr lang="nl-NL" sz="2000" dirty="0"/>
              <a:t>(roman)</a:t>
            </a:r>
          </a:p>
          <a:p>
            <a:r>
              <a:rPr lang="nl-NL" sz="2000" dirty="0"/>
              <a:t>2006 - </a:t>
            </a:r>
            <a:r>
              <a:rPr lang="nl-NL" sz="2000" i="1" dirty="0"/>
              <a:t>Het jaar waarin mijn vader stierf </a:t>
            </a:r>
            <a:r>
              <a:rPr lang="nl-NL" sz="2000" dirty="0"/>
              <a:t>(</a:t>
            </a:r>
            <a:r>
              <a:rPr lang="nl-NL" sz="2000" dirty="0" err="1"/>
              <a:t>autobio</a:t>
            </a:r>
            <a:r>
              <a:rPr lang="nl-NL" sz="2000" dirty="0"/>
              <a:t>)</a:t>
            </a:r>
          </a:p>
          <a:p>
            <a:r>
              <a:rPr lang="nl-NL" sz="2000" dirty="0"/>
              <a:t>2008 - </a:t>
            </a:r>
            <a:r>
              <a:rPr lang="nl-NL" sz="2000" i="1" dirty="0"/>
              <a:t>Visser</a:t>
            </a:r>
            <a:r>
              <a:rPr lang="nl-NL" sz="2000" dirty="0"/>
              <a:t> (roman)</a:t>
            </a:r>
          </a:p>
          <a:p>
            <a:r>
              <a:rPr lang="nl-NL" sz="2000" dirty="0"/>
              <a:t>2010 - </a:t>
            </a:r>
            <a:r>
              <a:rPr lang="nl-NL" sz="2000" i="1" dirty="0"/>
              <a:t>Elektriciteit</a:t>
            </a:r>
            <a:r>
              <a:rPr lang="nl-NL" sz="2000" dirty="0"/>
              <a:t> (verhalen)</a:t>
            </a:r>
          </a:p>
          <a:p>
            <a:r>
              <a:rPr lang="nl-NL" sz="2000" dirty="0"/>
              <a:t>2012 - </a:t>
            </a:r>
            <a:r>
              <a:rPr lang="nl-NL" sz="2000" i="1" dirty="0"/>
              <a:t>Alles komt goed </a:t>
            </a:r>
            <a:r>
              <a:rPr lang="nl-NL" sz="2000" dirty="0"/>
              <a:t>(roman)</a:t>
            </a:r>
          </a:p>
          <a:p>
            <a:r>
              <a:rPr lang="nl-NL" sz="2000" dirty="0"/>
              <a:t>2014 - </a:t>
            </a:r>
            <a:r>
              <a:rPr lang="nl-NL" sz="2000" i="1" dirty="0"/>
              <a:t>Hier wonen ook mensen </a:t>
            </a:r>
            <a:r>
              <a:rPr lang="nl-NL" sz="2000" dirty="0"/>
              <a:t>(verhalen)</a:t>
            </a:r>
          </a:p>
          <a:p>
            <a:r>
              <a:rPr lang="nl-NL" sz="2000" dirty="0"/>
              <a:t>2016 - </a:t>
            </a:r>
            <a:r>
              <a:rPr lang="nl-NL" sz="2000" i="1" dirty="0"/>
              <a:t>Kind van de verzorgingsstaat </a:t>
            </a:r>
            <a:r>
              <a:rPr lang="nl-NL" sz="2000" dirty="0"/>
              <a:t>(</a:t>
            </a:r>
            <a:r>
              <a:rPr lang="nl-NL" sz="2000" dirty="0" err="1"/>
              <a:t>autobio</a:t>
            </a:r>
            <a:r>
              <a:rPr lang="nl-NL" sz="2000" dirty="0"/>
              <a:t>)</a:t>
            </a:r>
          </a:p>
          <a:p>
            <a:r>
              <a:rPr lang="nl-NL" sz="2000" dirty="0"/>
              <a:t>2017 - </a:t>
            </a:r>
            <a:r>
              <a:rPr lang="nl-NL" sz="2000" i="1" dirty="0"/>
              <a:t>Winter in Amerika </a:t>
            </a:r>
            <a:r>
              <a:rPr lang="nl-NL" sz="2000" dirty="0"/>
              <a:t>(roman)</a:t>
            </a:r>
          </a:p>
          <a:p>
            <a:r>
              <a:rPr lang="nl-NL" sz="2000" dirty="0"/>
              <a:t>2018 - </a:t>
            </a:r>
            <a:r>
              <a:rPr lang="nl-NL" sz="2000" i="1" dirty="0"/>
              <a:t>De goede zoon </a:t>
            </a:r>
            <a:r>
              <a:rPr lang="nl-NL" sz="2000" dirty="0"/>
              <a:t>(roman)</a:t>
            </a:r>
          </a:p>
          <a:p>
            <a:r>
              <a:rPr lang="nl-NL" sz="2000" dirty="0"/>
              <a:t>2020 - </a:t>
            </a:r>
            <a:r>
              <a:rPr lang="nl-NL" sz="2000" i="1" dirty="0"/>
              <a:t>Een man met goede schoenen </a:t>
            </a:r>
            <a:r>
              <a:rPr lang="nl-NL" sz="2000" dirty="0"/>
              <a:t>(verhalen)</a:t>
            </a:r>
          </a:p>
          <a:p>
            <a:r>
              <a:rPr lang="nl-NL" sz="2000" dirty="0"/>
              <a:t>2021 - </a:t>
            </a:r>
            <a:r>
              <a:rPr lang="nl-NL" sz="2000" i="1" dirty="0" err="1"/>
              <a:t>Miniapolis</a:t>
            </a:r>
            <a:r>
              <a:rPr lang="nl-NL" sz="2000" dirty="0"/>
              <a:t> (roman)</a:t>
            </a:r>
          </a:p>
          <a:p>
            <a:r>
              <a:rPr lang="nl-NL" sz="2000" dirty="0"/>
              <a:t>2022 - </a:t>
            </a:r>
            <a:r>
              <a:rPr lang="nl-NL" sz="2000" i="1" dirty="0"/>
              <a:t>Alleen de warme dagen waren echt </a:t>
            </a:r>
            <a:r>
              <a:rPr lang="nl-NL" sz="2000" dirty="0"/>
              <a:t>(poëzie)</a:t>
            </a:r>
          </a:p>
          <a:p>
            <a:r>
              <a:rPr lang="nl-NL" sz="2000" dirty="0"/>
              <a:t>2023 - </a:t>
            </a:r>
            <a:r>
              <a:rPr lang="nl-NL" sz="2000" i="1" dirty="0"/>
              <a:t>Ik kom hier nog op terug </a:t>
            </a:r>
            <a:r>
              <a:rPr lang="nl-NL" sz="2000" dirty="0"/>
              <a:t>(roman)</a:t>
            </a:r>
          </a:p>
        </p:txBody>
      </p:sp>
    </p:spTree>
    <p:extLst>
      <p:ext uri="{BB962C8B-B14F-4D97-AF65-F5344CB8AC3E}">
        <p14:creationId xmlns:p14="http://schemas.microsoft.com/office/powerpoint/2010/main" val="1712864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E9C7A6AB-FA10-1EDB-55A7-198D1214CC42}"/>
              </a:ext>
            </a:extLst>
          </p:cNvPr>
          <p:cNvSpPr txBox="1"/>
          <p:nvPr/>
        </p:nvSpPr>
        <p:spPr>
          <a:xfrm>
            <a:off x="800100" y="647700"/>
            <a:ext cx="10591800" cy="4955203"/>
          </a:xfrm>
          <a:prstGeom prst="rect">
            <a:avLst/>
          </a:prstGeom>
          <a:noFill/>
        </p:spPr>
        <p:txBody>
          <a:bodyPr wrap="square" rtlCol="0">
            <a:spAutoFit/>
          </a:bodyPr>
          <a:lstStyle/>
          <a:p>
            <a:r>
              <a:rPr lang="nl-NL" b="0" i="0" dirty="0">
                <a:solidFill>
                  <a:srgbClr val="000000"/>
                </a:solidFill>
                <a:effectLst/>
                <a:latin typeface="Open Sans" panose="020B0606030504020204" pitchFamily="34" charset="0"/>
              </a:rPr>
              <a:t>Ilja Leonard Pfeijffer in 2019:</a:t>
            </a:r>
          </a:p>
          <a:p>
            <a:endParaRPr lang="nl-NL" dirty="0">
              <a:solidFill>
                <a:srgbClr val="000000"/>
              </a:solidFill>
              <a:latin typeface="Open Sans" panose="020B0606030504020204" pitchFamily="34" charset="0"/>
            </a:endParaRPr>
          </a:p>
          <a:p>
            <a:r>
              <a:rPr lang="nl-NL" sz="2800" b="0" i="0" dirty="0">
                <a:solidFill>
                  <a:srgbClr val="000000"/>
                </a:solidFill>
                <a:effectLst/>
                <a:latin typeface="Open Sans" panose="020B0606030504020204" pitchFamily="34" charset="0"/>
              </a:rPr>
              <a:t>Ik heb die prijs ook helemaal niet nodig. Dat de jury hem om die reden aan een ander heeft gegund, vind ik een sympathiek gebaar, al is het natuurlijk wel een beetje sneu voor de arme laureaat dat niet zijn naam zal worden onthouden maar het feit dat hij degene was die won in het jaar dat </a:t>
            </a:r>
            <a:r>
              <a:rPr lang="nl-NL" sz="2800" b="0" i="1" dirty="0">
                <a:effectLst/>
                <a:latin typeface="Open Sans" panose="020B0606030504020204" pitchFamily="34" charset="0"/>
              </a:rPr>
              <a:t>Grand Hotel Europa</a:t>
            </a:r>
            <a:r>
              <a:rPr lang="nl-NL" sz="2800" b="0" i="0" dirty="0">
                <a:solidFill>
                  <a:srgbClr val="000000"/>
                </a:solidFill>
                <a:effectLst/>
                <a:latin typeface="Open Sans" panose="020B0606030504020204" pitchFamily="34" charset="0"/>
              </a:rPr>
              <a:t> werd gepasseerd. Ook gun ik het de hardwerkende jury niet dat haar aardige geste wordt misverstaan als een historische vergissing en dat zij daarmee de hoon van toekomstige generaties literatuurhistorici over zichzelf heeft afgeroepen.</a:t>
            </a:r>
            <a:endParaRPr lang="nl-NL" sz="2800" dirty="0"/>
          </a:p>
        </p:txBody>
      </p:sp>
    </p:spTree>
    <p:extLst>
      <p:ext uri="{BB962C8B-B14F-4D97-AF65-F5344CB8AC3E}">
        <p14:creationId xmlns:p14="http://schemas.microsoft.com/office/powerpoint/2010/main" val="2109156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a:extLst>
            <a:ext uri="{FF2B5EF4-FFF2-40B4-BE49-F238E27FC236}">
              <a16:creationId xmlns:a16="http://schemas.microsoft.com/office/drawing/2014/main" id="{71B739F3-7099-ECD4-1990-0D0833079AB8}"/>
            </a:ext>
          </a:extLst>
        </p:cNvPr>
        <p:cNvGrpSpPr/>
        <p:nvPr/>
      </p:nvGrpSpPr>
      <p:grpSpPr>
        <a:xfrm>
          <a:off x="0" y="0"/>
          <a:ext cx="0" cy="0"/>
          <a:chOff x="0" y="0"/>
          <a:chExt cx="0" cy="0"/>
        </a:xfrm>
      </p:grpSpPr>
      <p:sp>
        <p:nvSpPr>
          <p:cNvPr id="2" name="Tekstvak 1">
            <a:extLst>
              <a:ext uri="{FF2B5EF4-FFF2-40B4-BE49-F238E27FC236}">
                <a16:creationId xmlns:a16="http://schemas.microsoft.com/office/drawing/2014/main" id="{221EE69B-B57E-7D18-3462-C45F26154E7F}"/>
              </a:ext>
            </a:extLst>
          </p:cNvPr>
          <p:cNvSpPr txBox="1"/>
          <p:nvPr/>
        </p:nvSpPr>
        <p:spPr>
          <a:xfrm>
            <a:off x="415635" y="184728"/>
            <a:ext cx="11508509" cy="6247864"/>
          </a:xfrm>
          <a:prstGeom prst="rect">
            <a:avLst/>
          </a:prstGeom>
          <a:noFill/>
        </p:spPr>
        <p:txBody>
          <a:bodyPr wrap="square" rtlCol="0">
            <a:spAutoFit/>
          </a:bodyPr>
          <a:lstStyle/>
          <a:p>
            <a:r>
              <a:rPr lang="nl-NL" b="0" i="0" dirty="0">
                <a:solidFill>
                  <a:srgbClr val="000000"/>
                </a:solidFill>
                <a:effectLst/>
                <a:latin typeface="Open Sans" panose="020B0606030504020204" pitchFamily="34" charset="0"/>
              </a:rPr>
              <a:t>Rob van Essen in 2024 over </a:t>
            </a:r>
            <a:r>
              <a:rPr lang="nl-NL" b="0" i="1" dirty="0" err="1">
                <a:solidFill>
                  <a:srgbClr val="000000"/>
                </a:solidFill>
                <a:effectLst/>
                <a:latin typeface="Open Sans" panose="020B0606030504020204" pitchFamily="34" charset="0"/>
              </a:rPr>
              <a:t>Alkibiades</a:t>
            </a:r>
            <a:r>
              <a:rPr lang="nl-NL" b="0" i="0" dirty="0">
                <a:solidFill>
                  <a:srgbClr val="000000"/>
                </a:solidFill>
                <a:effectLst/>
                <a:latin typeface="Open Sans" panose="020B0606030504020204" pitchFamily="34" charset="0"/>
              </a:rPr>
              <a:t>:</a:t>
            </a:r>
          </a:p>
          <a:p>
            <a:endParaRPr lang="nl-NL" dirty="0">
              <a:solidFill>
                <a:srgbClr val="000000"/>
              </a:solidFill>
              <a:latin typeface="Open Sans" panose="020B0606030504020204" pitchFamily="34" charset="0"/>
            </a:endParaRPr>
          </a:p>
          <a:p>
            <a:r>
              <a:rPr lang="nl-NL" sz="2800" b="0" i="0" dirty="0">
                <a:solidFill>
                  <a:srgbClr val="000000"/>
                </a:solidFill>
                <a:effectLst/>
                <a:latin typeface="Open Sans" panose="020B0606030504020204" pitchFamily="34" charset="0"/>
              </a:rPr>
              <a:t>Want er was nog iets aan de hand met de lancering van dat boek. Al ruim van te voren werd door auteur en uitgever duidelijk gemaakt waar het verhaal over ging, waarbij steeds weer benadrukt werd dat het, ondanks dat het zich meer dan tweeduizend jaar geleden afspeelde, een actueel verhaal was. Want het ging over een periode waarin de democratie in gevaar was, en, nou ja, ook nu, toch, ook nu was de democratie in gevaar. Ook het stuk dat de auteur tijdens</a:t>
            </a:r>
          </a:p>
          <a:p>
            <a:r>
              <a:rPr lang="nl-NL" sz="2800" b="0" i="0" dirty="0">
                <a:solidFill>
                  <a:srgbClr val="000000"/>
                </a:solidFill>
                <a:effectLst/>
                <a:latin typeface="Open Sans" panose="020B0606030504020204" pitchFamily="34" charset="0"/>
              </a:rPr>
              <a:t>de presentatie, begrafenis, voorlas, benadrukte dit aspect nog eens.</a:t>
            </a:r>
          </a:p>
          <a:p>
            <a:r>
              <a:rPr lang="nl-NL" sz="2800" b="0" i="0" dirty="0">
                <a:solidFill>
                  <a:srgbClr val="000000"/>
                </a:solidFill>
                <a:effectLst/>
                <a:latin typeface="Open Sans" panose="020B0606030504020204" pitchFamily="34" charset="0"/>
              </a:rPr>
              <a:t>	En wat zag je vervolgens in de maanden erna? Lezers die het boek uithadden, schreven op sociale media en andere sites dat het een boek was dat je aan het denken zette, want net als toen, in het oude Griekenland, was ook nu de democratie in gevaar.</a:t>
            </a:r>
          </a:p>
          <a:p>
            <a:r>
              <a:rPr lang="nl-NL" sz="2800" b="0" i="0" dirty="0">
                <a:solidFill>
                  <a:srgbClr val="000000"/>
                </a:solidFill>
                <a:effectLst/>
                <a:latin typeface="Open Sans" panose="020B0606030504020204" pitchFamily="34" charset="0"/>
              </a:rPr>
              <a:t>	Maar dat is geen lezen, dat is het maken van een invul-lesje.</a:t>
            </a:r>
            <a:endParaRPr lang="nl-NL" sz="2800" dirty="0"/>
          </a:p>
        </p:txBody>
      </p:sp>
    </p:spTree>
    <p:extLst>
      <p:ext uri="{BB962C8B-B14F-4D97-AF65-F5344CB8AC3E}">
        <p14:creationId xmlns:p14="http://schemas.microsoft.com/office/powerpoint/2010/main" val="380771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a:extLst>
            <a:ext uri="{FF2B5EF4-FFF2-40B4-BE49-F238E27FC236}">
              <a16:creationId xmlns:a16="http://schemas.microsoft.com/office/drawing/2014/main" id="{F8003E9E-83DC-AECE-4EF6-99E62E89CCF6}"/>
            </a:ext>
          </a:extLst>
        </p:cNvPr>
        <p:cNvGrpSpPr/>
        <p:nvPr/>
      </p:nvGrpSpPr>
      <p:grpSpPr>
        <a:xfrm>
          <a:off x="0" y="0"/>
          <a:ext cx="0" cy="0"/>
          <a:chOff x="0" y="0"/>
          <a:chExt cx="0" cy="0"/>
        </a:xfrm>
      </p:grpSpPr>
      <p:sp>
        <p:nvSpPr>
          <p:cNvPr id="2" name="Tekstvak 1">
            <a:extLst>
              <a:ext uri="{FF2B5EF4-FFF2-40B4-BE49-F238E27FC236}">
                <a16:creationId xmlns:a16="http://schemas.microsoft.com/office/drawing/2014/main" id="{6A8F5DC9-815D-70F1-5EDE-5A62B7EBABC3}"/>
              </a:ext>
            </a:extLst>
          </p:cNvPr>
          <p:cNvSpPr txBox="1"/>
          <p:nvPr/>
        </p:nvSpPr>
        <p:spPr>
          <a:xfrm>
            <a:off x="350981" y="147782"/>
            <a:ext cx="11563928" cy="6678751"/>
          </a:xfrm>
          <a:prstGeom prst="rect">
            <a:avLst/>
          </a:prstGeom>
          <a:noFill/>
        </p:spPr>
        <p:txBody>
          <a:bodyPr wrap="square" rtlCol="0">
            <a:spAutoFit/>
          </a:bodyPr>
          <a:lstStyle/>
          <a:p>
            <a:r>
              <a:rPr lang="nl-NL" b="0" i="0" dirty="0">
                <a:solidFill>
                  <a:srgbClr val="000000"/>
                </a:solidFill>
                <a:effectLst/>
                <a:latin typeface="Open Sans" panose="020B0606030504020204" pitchFamily="34" charset="0"/>
              </a:rPr>
              <a:t>Ilja Leonard Pfeijffer in 2024</a:t>
            </a:r>
          </a:p>
          <a:p>
            <a:endParaRPr lang="nl-NL" dirty="0">
              <a:solidFill>
                <a:srgbClr val="000000"/>
              </a:solidFill>
              <a:latin typeface="Open Sans" panose="020B0606030504020204" pitchFamily="34" charset="0"/>
            </a:endParaRPr>
          </a:p>
          <a:p>
            <a:r>
              <a:rPr lang="nl-NL" sz="2800" b="0" i="0" dirty="0">
                <a:solidFill>
                  <a:srgbClr val="000000"/>
                </a:solidFill>
                <a:effectLst/>
                <a:latin typeface="Open Sans" panose="020B0606030504020204" pitchFamily="34" charset="0"/>
              </a:rPr>
              <a:t>Als ik mij voor het moment beperk tot zijn twee recentste romans, </a:t>
            </a:r>
            <a:r>
              <a:rPr lang="nl-NL" sz="2800" b="0" i="1" dirty="0" err="1">
                <a:solidFill>
                  <a:srgbClr val="000000"/>
                </a:solidFill>
                <a:effectLst/>
                <a:latin typeface="Open Sans" panose="020B0606030504020204" pitchFamily="34" charset="0"/>
              </a:rPr>
              <a:t>Miniapolis</a:t>
            </a:r>
            <a:r>
              <a:rPr lang="nl-NL" sz="2800" b="0" i="0" dirty="0">
                <a:solidFill>
                  <a:srgbClr val="000000"/>
                </a:solidFill>
                <a:effectLst/>
                <a:latin typeface="Open Sans" panose="020B0606030504020204" pitchFamily="34" charset="0"/>
              </a:rPr>
              <a:t> en </a:t>
            </a:r>
            <a:r>
              <a:rPr lang="nl-NL" sz="2800" b="0" i="1" dirty="0">
                <a:solidFill>
                  <a:srgbClr val="000000"/>
                </a:solidFill>
                <a:effectLst/>
                <a:latin typeface="Open Sans" panose="020B0606030504020204" pitchFamily="34" charset="0"/>
              </a:rPr>
              <a:t>Ik kom hier nog op terug</a:t>
            </a:r>
            <a:r>
              <a:rPr lang="nl-NL" sz="2800" b="0" i="0" dirty="0">
                <a:solidFill>
                  <a:srgbClr val="000000"/>
                </a:solidFill>
                <a:effectLst/>
                <a:latin typeface="Open Sans" panose="020B0606030504020204" pitchFamily="34" charset="0"/>
              </a:rPr>
              <a:t>, dan herinner ik mij voor beide een vergelijkbare leeservaring. Van Essen bekommert zich niet om persoonlijke of maatschappelijke urgentie, maar vertelt gewoon onnavolgbare en slim bedachte verhalen, waarin de personages tegen de klippen op houvast blijven zoeken bij hun eigen logica. Hij wekt ze tot leven in een efficiënte stijl, vol amusante zinnetjes. Hij is de grootmeester van de bijgedachte. Over die laatste roman, die hem in het voorjaar zijn tweede bekroning met de Librisprijs opleverde, schreef ik op </a:t>
            </a:r>
            <a:r>
              <a:rPr lang="nl-NL" sz="2800" b="0" i="0" dirty="0" err="1">
                <a:solidFill>
                  <a:srgbClr val="000000"/>
                </a:solidFill>
                <a:effectLst/>
                <a:latin typeface="Open Sans" panose="020B0606030504020204" pitchFamily="34" charset="0"/>
              </a:rPr>
              <a:t>Goodreads</a:t>
            </a:r>
            <a:r>
              <a:rPr lang="nl-NL" sz="2800" b="0" i="0" dirty="0">
                <a:solidFill>
                  <a:srgbClr val="000000"/>
                </a:solidFill>
                <a:effectLst/>
                <a:latin typeface="Open Sans" panose="020B0606030504020204" pitchFamily="34" charset="0"/>
              </a:rPr>
              <a:t>: ‘Een fantastisch verhaal, in alle betekenissen van die woorden. Deze intelligente, onderhoudende en goed geschreven roman biedt (en het volgende woord kies ik met grote nauwkeurigheid) tijdverdrijf van hoog niveau.’</a:t>
            </a:r>
          </a:p>
          <a:p>
            <a:r>
              <a:rPr lang="nl-NL" sz="2800" b="0" i="0" dirty="0">
                <a:solidFill>
                  <a:srgbClr val="000000"/>
                </a:solidFill>
                <a:effectLst/>
                <a:latin typeface="Open Sans" panose="020B0606030504020204" pitchFamily="34" charset="0"/>
              </a:rPr>
              <a:t>​</a:t>
            </a:r>
            <a:endParaRPr lang="nl-NL" sz="2800" dirty="0"/>
          </a:p>
        </p:txBody>
      </p:sp>
    </p:spTree>
    <p:extLst>
      <p:ext uri="{BB962C8B-B14F-4D97-AF65-F5344CB8AC3E}">
        <p14:creationId xmlns:p14="http://schemas.microsoft.com/office/powerpoint/2010/main" val="336063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a:extLst>
            <a:ext uri="{FF2B5EF4-FFF2-40B4-BE49-F238E27FC236}">
              <a16:creationId xmlns:a16="http://schemas.microsoft.com/office/drawing/2014/main" id="{C9604353-8B61-79DA-C5A2-E508A8F9B87B}"/>
            </a:ext>
          </a:extLst>
        </p:cNvPr>
        <p:cNvGrpSpPr/>
        <p:nvPr/>
      </p:nvGrpSpPr>
      <p:grpSpPr>
        <a:xfrm>
          <a:off x="0" y="0"/>
          <a:ext cx="0" cy="0"/>
          <a:chOff x="0" y="0"/>
          <a:chExt cx="0" cy="0"/>
        </a:xfrm>
      </p:grpSpPr>
      <p:sp>
        <p:nvSpPr>
          <p:cNvPr id="2" name="Tekstvak 1">
            <a:extLst>
              <a:ext uri="{FF2B5EF4-FFF2-40B4-BE49-F238E27FC236}">
                <a16:creationId xmlns:a16="http://schemas.microsoft.com/office/drawing/2014/main" id="{3484CFF5-B988-849C-1979-86C48A172D11}"/>
              </a:ext>
            </a:extLst>
          </p:cNvPr>
          <p:cNvSpPr txBox="1"/>
          <p:nvPr/>
        </p:nvSpPr>
        <p:spPr>
          <a:xfrm>
            <a:off x="350981" y="147782"/>
            <a:ext cx="11563928" cy="5816977"/>
          </a:xfrm>
          <a:prstGeom prst="rect">
            <a:avLst/>
          </a:prstGeom>
          <a:noFill/>
        </p:spPr>
        <p:txBody>
          <a:bodyPr wrap="square" rtlCol="0">
            <a:spAutoFit/>
          </a:bodyPr>
          <a:lstStyle/>
          <a:p>
            <a:r>
              <a:rPr lang="nl-NL" b="0" i="0" dirty="0">
                <a:solidFill>
                  <a:srgbClr val="000000"/>
                </a:solidFill>
                <a:effectLst/>
                <a:latin typeface="Open Sans" panose="020B0606030504020204" pitchFamily="34" charset="0"/>
              </a:rPr>
              <a:t>Ilja Leonard Pfeijffer in 2024</a:t>
            </a:r>
          </a:p>
          <a:p>
            <a:endParaRPr lang="nl-NL" dirty="0">
              <a:solidFill>
                <a:srgbClr val="000000"/>
              </a:solidFill>
              <a:latin typeface="Open Sans" panose="020B0606030504020204" pitchFamily="34" charset="0"/>
            </a:endParaRPr>
          </a:p>
          <a:p>
            <a:r>
              <a:rPr lang="nl-NL" sz="2400" b="0" i="0" dirty="0">
                <a:solidFill>
                  <a:srgbClr val="000000"/>
                </a:solidFill>
                <a:effectLst/>
                <a:latin typeface="Open Sans" panose="020B0606030504020204" pitchFamily="34" charset="0"/>
              </a:rPr>
              <a:t>Dat woord ‘tijdverdrijf’, dat ik met grote nauwkeurigheid had gekozen, komt uit de roman zelf. Het geeft uiting aan mijn dankbaarheid, want tijdverdrijf van hoog niveau is een zegen in een wereld waarin tijdverdrijf van bedenkelijk niveau in overstelpende hoeveelheden over ons wordt uitgestort. Maar tegelijkertijd verwoordt deze karakterisering een kleine, knagende reserve die ik had bij dit boek en bij de andere boeken van hem die ik heb gelezen. Want wanneer je de roman na de laatste bladzijde geamuseerd glimlachend dichtslaat, dringt zich onvermijdelijk de vraag op waarom we dit eigenlijk moesten lezen. Het gebrek aan urgentie leidt tot een vorm van vrijblijvendheid. Het was een leuk verhaal, oké, maar het had net zo goed een ander verhaal kunnen zijn. Of helemaal geen verhaal. Wanneer ik geconfronteerd word met grote kunst, heb ik het gevoel, al is het maar voor even, dat mijn leven is gekanteld, omdat ik iets heb geleerd of ervaren wat ik nog nooit eerder zo had gezien of bedacht. Bij Rob van Essen heb ik dat gevoel niet.​</a:t>
            </a:r>
            <a:endParaRPr lang="nl-NL" sz="2400" dirty="0"/>
          </a:p>
        </p:txBody>
      </p:sp>
    </p:spTree>
    <p:extLst>
      <p:ext uri="{BB962C8B-B14F-4D97-AF65-F5344CB8AC3E}">
        <p14:creationId xmlns:p14="http://schemas.microsoft.com/office/powerpoint/2010/main" val="2365352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a:extLst>
            <a:ext uri="{FF2B5EF4-FFF2-40B4-BE49-F238E27FC236}">
              <a16:creationId xmlns:a16="http://schemas.microsoft.com/office/drawing/2014/main" id="{0F455BC1-8A8B-B5CA-F484-E67258C64DE9}"/>
            </a:ext>
          </a:extLst>
        </p:cNvPr>
        <p:cNvGrpSpPr/>
        <p:nvPr/>
      </p:nvGrpSpPr>
      <p:grpSpPr>
        <a:xfrm>
          <a:off x="0" y="0"/>
          <a:ext cx="0" cy="0"/>
          <a:chOff x="0" y="0"/>
          <a:chExt cx="0" cy="0"/>
        </a:xfrm>
      </p:grpSpPr>
      <p:pic>
        <p:nvPicPr>
          <p:cNvPr id="3" name="Afbeelding 2">
            <a:extLst>
              <a:ext uri="{FF2B5EF4-FFF2-40B4-BE49-F238E27FC236}">
                <a16:creationId xmlns:a16="http://schemas.microsoft.com/office/drawing/2014/main" id="{E979A1D2-0E26-08FD-F007-7B0B3C0B178D}"/>
              </a:ext>
            </a:extLst>
          </p:cNvPr>
          <p:cNvPicPr>
            <a:picLocks noChangeAspect="1"/>
          </p:cNvPicPr>
          <p:nvPr/>
        </p:nvPicPr>
        <p:blipFill>
          <a:blip r:embed="rId2"/>
          <a:srcRect l="-1" r="-2077" b="13626"/>
          <a:stretch/>
        </p:blipFill>
        <p:spPr>
          <a:xfrm>
            <a:off x="1724025" y="495301"/>
            <a:ext cx="7639050" cy="6051281"/>
          </a:xfrm>
          <a:prstGeom prst="rect">
            <a:avLst/>
          </a:prstGeom>
        </p:spPr>
      </p:pic>
    </p:spTree>
    <p:extLst>
      <p:ext uri="{BB962C8B-B14F-4D97-AF65-F5344CB8AC3E}">
        <p14:creationId xmlns:p14="http://schemas.microsoft.com/office/powerpoint/2010/main" val="801933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a:extLst>
            <a:ext uri="{FF2B5EF4-FFF2-40B4-BE49-F238E27FC236}">
              <a16:creationId xmlns:a16="http://schemas.microsoft.com/office/drawing/2014/main" id="{581B3790-4DF9-1222-9726-41B6F6CD6E2D}"/>
            </a:ext>
          </a:extLst>
        </p:cNvPr>
        <p:cNvGrpSpPr/>
        <p:nvPr/>
      </p:nvGrpSpPr>
      <p:grpSpPr>
        <a:xfrm>
          <a:off x="0" y="0"/>
          <a:ext cx="0" cy="0"/>
          <a:chOff x="0" y="0"/>
          <a:chExt cx="0" cy="0"/>
        </a:xfrm>
      </p:grpSpPr>
      <p:sp>
        <p:nvSpPr>
          <p:cNvPr id="2" name="Tekstvak 1">
            <a:extLst>
              <a:ext uri="{FF2B5EF4-FFF2-40B4-BE49-F238E27FC236}">
                <a16:creationId xmlns:a16="http://schemas.microsoft.com/office/drawing/2014/main" id="{AE51D747-FB30-AECD-01DE-53C4C885870C}"/>
              </a:ext>
            </a:extLst>
          </p:cNvPr>
          <p:cNvSpPr txBox="1"/>
          <p:nvPr/>
        </p:nvSpPr>
        <p:spPr>
          <a:xfrm>
            <a:off x="101601" y="101600"/>
            <a:ext cx="11822544" cy="6555641"/>
          </a:xfrm>
          <a:prstGeom prst="rect">
            <a:avLst/>
          </a:prstGeom>
          <a:noFill/>
        </p:spPr>
        <p:txBody>
          <a:bodyPr wrap="square" rtlCol="0">
            <a:spAutoFit/>
          </a:bodyPr>
          <a:lstStyle/>
          <a:p>
            <a:r>
              <a:rPr lang="nl-NL" b="0" i="0" dirty="0">
                <a:solidFill>
                  <a:srgbClr val="000000"/>
                </a:solidFill>
                <a:effectLst/>
                <a:latin typeface="Open Sans" panose="020B0606030504020204" pitchFamily="34" charset="0"/>
              </a:rPr>
              <a:t>Rob van Essen in 2024 over </a:t>
            </a:r>
            <a:r>
              <a:rPr lang="nl-NL" b="0" i="1" dirty="0" err="1">
                <a:solidFill>
                  <a:srgbClr val="000000"/>
                </a:solidFill>
                <a:effectLst/>
                <a:latin typeface="Open Sans" panose="020B0606030504020204" pitchFamily="34" charset="0"/>
              </a:rPr>
              <a:t>Alkibiades</a:t>
            </a:r>
            <a:r>
              <a:rPr lang="nl-NL" b="0" i="0" dirty="0">
                <a:solidFill>
                  <a:srgbClr val="000000"/>
                </a:solidFill>
                <a:effectLst/>
                <a:latin typeface="Open Sans" panose="020B0606030504020204" pitchFamily="34" charset="0"/>
              </a:rPr>
              <a:t>:</a:t>
            </a:r>
          </a:p>
          <a:p>
            <a:endParaRPr lang="nl-NL" dirty="0">
              <a:solidFill>
                <a:srgbClr val="000000"/>
              </a:solidFill>
              <a:latin typeface="Open Sans" panose="020B0606030504020204" pitchFamily="34" charset="0"/>
            </a:endParaRPr>
          </a:p>
          <a:p>
            <a:r>
              <a:rPr lang="nl-NL" sz="2400" b="0" i="0" dirty="0">
                <a:solidFill>
                  <a:srgbClr val="000000"/>
                </a:solidFill>
                <a:effectLst/>
                <a:latin typeface="Open Sans" panose="020B0606030504020204" pitchFamily="34" charset="0"/>
              </a:rPr>
              <a:t>Gezeten in een luxueuze zetel werd hij met eerbied geïnterviewd, hij vertelde de dingen over het boek die hij ook in eerdere interviews al had verteld, en ook al in de filmpjes die de afgelopen weken op de geïnteresseerde potentiële lezers waren losgelaten. De auteur, goed gekleed als altijd, met een vleug exuberantie, sprak op enigszins gedragen toon, met tussen de zinnen die hij uitsprak altijd die wat lege blik, alsof iemand met een afstandsbediening hem vanuit de coulissen voortdurend in- en uitschakelde. De gedragen toon van de auteur paste bij de statische, plechtstatige belichting, en daar was dan ook nog de bekendste sopraan van Vlaanderen die begeleid door een harpiste twee aria’s zong, waaronder ‘</a:t>
            </a:r>
            <a:r>
              <a:rPr lang="nl-NL" sz="2400" b="0" i="0" dirty="0" err="1">
                <a:solidFill>
                  <a:srgbClr val="000000"/>
                </a:solidFill>
                <a:effectLst/>
                <a:latin typeface="Open Sans" panose="020B0606030504020204" pitchFamily="34" charset="0"/>
              </a:rPr>
              <a:t>Casta</a:t>
            </a:r>
            <a:r>
              <a:rPr lang="nl-NL" sz="2400" b="0" i="0" dirty="0">
                <a:solidFill>
                  <a:srgbClr val="000000"/>
                </a:solidFill>
                <a:effectLst/>
                <a:latin typeface="Open Sans" panose="020B0606030504020204" pitchFamily="34" charset="0"/>
              </a:rPr>
              <a:t> Diva’. Ook zij werd smaakvol uitgelicht, vervolgens nam de auteur plaats achter een katheder om een fragment uit zijn boek voor te lezen – en vanuit mijn hoge positie op de derde ring vroeg ik me af waar ik naar keek. Het leek een eredienst, maar voor wie of wat, voor de roman, voor de schrijver? Maar het was doodser dan dat, het was plechtiger dan dat. De setting, het licht, de toon, het ontzag, de aria’s – alles ademde hoge cultuur, behalve dat er niets meer ademde. Het was een begrafenisdienst, en de dode, dat was de literatuur.</a:t>
            </a:r>
            <a:endParaRPr lang="nl-NL" sz="2400" dirty="0"/>
          </a:p>
        </p:txBody>
      </p:sp>
      <p:sp>
        <p:nvSpPr>
          <p:cNvPr id="3" name="Tekstvak 2">
            <a:extLst>
              <a:ext uri="{FF2B5EF4-FFF2-40B4-BE49-F238E27FC236}">
                <a16:creationId xmlns:a16="http://schemas.microsoft.com/office/drawing/2014/main" id="{3F590F3A-B2BD-04F1-86CB-7634D0D52A80}"/>
              </a:ext>
            </a:extLst>
          </p:cNvPr>
          <p:cNvSpPr txBox="1"/>
          <p:nvPr/>
        </p:nvSpPr>
        <p:spPr>
          <a:xfrm>
            <a:off x="9411855" y="101600"/>
            <a:ext cx="2438400" cy="369332"/>
          </a:xfrm>
          <a:prstGeom prst="rect">
            <a:avLst/>
          </a:prstGeom>
          <a:noFill/>
        </p:spPr>
        <p:txBody>
          <a:bodyPr wrap="square" rtlCol="0">
            <a:spAutoFit/>
          </a:bodyPr>
          <a:lstStyle/>
          <a:p>
            <a:r>
              <a:rPr lang="nl-NL" dirty="0"/>
              <a:t>auteursrepresentatie</a:t>
            </a:r>
          </a:p>
        </p:txBody>
      </p:sp>
    </p:spTree>
    <p:extLst>
      <p:ext uri="{BB962C8B-B14F-4D97-AF65-F5344CB8AC3E}">
        <p14:creationId xmlns:p14="http://schemas.microsoft.com/office/powerpoint/2010/main" val="3427686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10000"/>
            <a:lumOff val="90000"/>
          </a:schemeClr>
        </a:solidFill>
        <a:effectLst/>
      </p:bgPr>
    </p:bg>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37627EDA-CD29-F3D6-412E-6F641835974A}"/>
              </a:ext>
            </a:extLst>
          </p:cNvPr>
          <p:cNvSpPr txBox="1"/>
          <p:nvPr/>
        </p:nvSpPr>
        <p:spPr>
          <a:xfrm>
            <a:off x="5359940" y="612843"/>
            <a:ext cx="5476673" cy="4739759"/>
          </a:xfrm>
          <a:prstGeom prst="rect">
            <a:avLst/>
          </a:prstGeom>
          <a:noFill/>
        </p:spPr>
        <p:txBody>
          <a:bodyPr wrap="square" rtlCol="0">
            <a:spAutoFit/>
          </a:bodyPr>
          <a:lstStyle/>
          <a:p>
            <a:r>
              <a:rPr lang="nl-NL" sz="3600" b="1" dirty="0"/>
              <a:t>Genre?</a:t>
            </a:r>
          </a:p>
          <a:p>
            <a:endParaRPr lang="nl-NL" dirty="0"/>
          </a:p>
          <a:p>
            <a:r>
              <a:rPr lang="nl-NL" sz="2800" dirty="0"/>
              <a:t>Sciencefiction?</a:t>
            </a:r>
          </a:p>
          <a:p>
            <a:endParaRPr lang="nl-NL" sz="2800" dirty="0"/>
          </a:p>
          <a:p>
            <a:r>
              <a:rPr lang="nl-NL" sz="2800" dirty="0"/>
              <a:t>Psychologische roman?</a:t>
            </a:r>
          </a:p>
          <a:p>
            <a:endParaRPr lang="nl-NL" sz="2800" dirty="0"/>
          </a:p>
          <a:p>
            <a:r>
              <a:rPr lang="nl-NL" sz="2800" dirty="0"/>
              <a:t>Fantasy?</a:t>
            </a:r>
          </a:p>
          <a:p>
            <a:endParaRPr lang="nl-NL" dirty="0"/>
          </a:p>
          <a:p>
            <a:endParaRPr lang="nl-NL" dirty="0"/>
          </a:p>
          <a:p>
            <a:endParaRPr lang="nl-NL" dirty="0"/>
          </a:p>
          <a:p>
            <a:endParaRPr lang="nl-NL" dirty="0"/>
          </a:p>
          <a:p>
            <a:endParaRPr lang="nl-NL" dirty="0"/>
          </a:p>
          <a:p>
            <a:endParaRPr lang="nl-NL" dirty="0"/>
          </a:p>
        </p:txBody>
      </p:sp>
      <p:sp>
        <p:nvSpPr>
          <p:cNvPr id="5" name="Tekstvak 4">
            <a:extLst>
              <a:ext uri="{FF2B5EF4-FFF2-40B4-BE49-F238E27FC236}">
                <a16:creationId xmlns:a16="http://schemas.microsoft.com/office/drawing/2014/main" id="{D8F7D875-37BA-B06B-D2E8-8C3AB8E2E4F3}"/>
              </a:ext>
            </a:extLst>
          </p:cNvPr>
          <p:cNvSpPr txBox="1"/>
          <p:nvPr/>
        </p:nvSpPr>
        <p:spPr>
          <a:xfrm>
            <a:off x="10134600" y="66675"/>
            <a:ext cx="1943100" cy="369332"/>
          </a:xfrm>
          <a:prstGeom prst="rect">
            <a:avLst/>
          </a:prstGeom>
          <a:noFill/>
        </p:spPr>
        <p:txBody>
          <a:bodyPr wrap="square" rtlCol="0">
            <a:spAutoFit/>
          </a:bodyPr>
          <a:lstStyle/>
          <a:p>
            <a:r>
              <a:rPr lang="nl-NL" dirty="0"/>
              <a:t>autonomistisch</a:t>
            </a:r>
          </a:p>
        </p:txBody>
      </p:sp>
    </p:spTree>
    <p:extLst>
      <p:ext uri="{BB962C8B-B14F-4D97-AF65-F5344CB8AC3E}">
        <p14:creationId xmlns:p14="http://schemas.microsoft.com/office/powerpoint/2010/main" val="40936901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5625A1AE5AEC4D8F72ECBE4A11A416" ma:contentTypeVersion="5" ma:contentTypeDescription="Create a new document." ma:contentTypeScope="" ma:versionID="a5b2031c9d6c2ad52157423454ff4535">
  <xsd:schema xmlns:xsd="http://www.w3.org/2001/XMLSchema" xmlns:xs="http://www.w3.org/2001/XMLSchema" xmlns:p="http://schemas.microsoft.com/office/2006/metadata/properties" xmlns:ns3="31207901-d73a-4192-b7af-21a4c33531cf" targetNamespace="http://schemas.microsoft.com/office/2006/metadata/properties" ma:root="true" ma:fieldsID="2cf9c33a02111b66a079e9d86f250d5d" ns3:_="">
    <xsd:import namespace="31207901-d73a-4192-b7af-21a4c33531cf"/>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207901-d73a-4192-b7af-21a4c33531cf"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D6B7E38-7FB6-484B-935C-220F2A0A61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207901-d73a-4192-b7af-21a4c33531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A81275-8215-4BCA-82C8-4433EF90DAD6}">
  <ds:schemaRefs>
    <ds:schemaRef ds:uri="http://schemas.microsoft.com/sharepoint/v3/contenttype/forms"/>
  </ds:schemaRefs>
</ds:datastoreItem>
</file>

<file path=customXml/itemProps3.xml><?xml version="1.0" encoding="utf-8"?>
<ds:datastoreItem xmlns:ds="http://schemas.openxmlformats.org/officeDocument/2006/customXml" ds:itemID="{CDCA5B25-B5CD-47ED-9F6F-91380C406F32}">
  <ds:schemaRefs>
    <ds:schemaRef ds:uri="http://schemas.microsoft.com/office/2006/documentManagement/types"/>
    <ds:schemaRef ds:uri="http://purl.org/dc/elements/1.1/"/>
    <ds:schemaRef ds:uri="http://www.w3.org/XML/1998/namespace"/>
    <ds:schemaRef ds:uri="http://schemas.microsoft.com/office/infopath/2007/PartnerControls"/>
    <ds:schemaRef ds:uri="http://schemas.microsoft.com/office/2006/metadata/properties"/>
    <ds:schemaRef ds:uri="http://schemas.openxmlformats.org/package/2006/metadata/core-properties"/>
    <ds:schemaRef ds:uri="31207901-d73a-4192-b7af-21a4c33531cf"/>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425</TotalTime>
  <Words>1263</Words>
  <Application>Microsoft Office PowerPoint</Application>
  <PresentationFormat>Breedbeeld</PresentationFormat>
  <Paragraphs>77</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Aptos</vt:lpstr>
      <vt:lpstr>Aptos Display</vt:lpstr>
      <vt:lpstr>Arial</vt:lpstr>
      <vt:lpstr>Open Sans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coen peppelenbos</dc:creator>
  <cp:lastModifiedBy>Joke Rosier</cp:lastModifiedBy>
  <cp:revision>4</cp:revision>
  <dcterms:created xsi:type="dcterms:W3CDTF">2025-01-12T23:06:38Z</dcterms:created>
  <dcterms:modified xsi:type="dcterms:W3CDTF">2025-01-14T13:02:07Z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0x0101003E5625A1AE5AEC4D8F72ECBE4A11A416</vt:lpwstr>
  </property>
</Properties>
</file>